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4" r:id="rId1"/>
  </p:sldMasterIdLst>
  <p:notesMasterIdLst>
    <p:notesMasterId r:id="rId9"/>
  </p:notesMasterIdLst>
  <p:sldIdLst>
    <p:sldId id="256" r:id="rId2"/>
    <p:sldId id="335" r:id="rId3"/>
    <p:sldId id="362" r:id="rId4"/>
    <p:sldId id="363" r:id="rId5"/>
    <p:sldId id="342" r:id="rId6"/>
    <p:sldId id="364" r:id="rId7"/>
    <p:sldId id="359"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60" d="100"/>
          <a:sy n="60" d="100"/>
        </p:scale>
        <p:origin x="-1146" y="-2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3/31/2020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pPr>
              <a:defRPr/>
            </a:pPr>
            <a:fld id="{4A4CAE77-B8B1-49B7-9986-23DC29B73BCB}" type="datetime1">
              <a:rPr lang="en-US" smtClean="0"/>
              <a:pPr>
                <a:defRPr/>
              </a:pPr>
              <a:t>3/31/2020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pPr>
              <a:defRPr/>
            </a:pPr>
            <a:r>
              <a:rPr lang="en-US" smtClean="0"/>
              <a:t>Author:RK</a:t>
            </a:r>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pPr>
              <a:defRPr/>
            </a:pPr>
            <a:fld id="{29E3B3A6-35C4-4A4A-A93B-FEA2E3D83467}"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60A15E1-6517-4DF2-87C5-84BAA2B375B7}" type="datetime1">
              <a:rPr lang="en-US" smtClean="0"/>
              <a:pPr>
                <a:defRPr/>
              </a:pPr>
              <a:t>3/31/2020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pPr>
              <a:defRPr/>
            </a:pPr>
            <a:fld id="{1C1599A8-CEA0-4EA6-AEBF-68186F8EDCBB}" type="datetime1">
              <a:rPr lang="en-US" smtClean="0"/>
              <a:pPr>
                <a:defRPr/>
              </a:pPr>
              <a:t>3/31/2020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3A26468A-707D-43B7-A2A2-6F6E66C6416E}" type="datetime1">
              <a:rPr lang="en-US" smtClean="0"/>
              <a:pPr>
                <a:defRPr/>
              </a:pPr>
              <a:t>3/31/2020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pPr>
              <a:defRPr/>
            </a:pPr>
            <a:fld id="{86442F78-5EBF-4453-A097-83F2C8DFCA84}" type="datetime1">
              <a:rPr lang="en-US" smtClean="0"/>
              <a:pPr>
                <a:defRPr/>
              </a:pPr>
              <a:t>3/31/2020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pPr>
              <a:defRPr/>
            </a:pPr>
            <a:r>
              <a:rPr lang="en-US" smtClean="0"/>
              <a:t>Author:RK</a:t>
            </a:r>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pPr>
              <a:defRPr/>
            </a:pPr>
            <a:fld id="{30ECD9A4-5F66-4780-BB8E-330017FFA7D2}"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E7E1BEA8-81AC-4EAA-9B8B-C356D39A598C}" type="datetime1">
              <a:rPr lang="en-US" smtClean="0"/>
              <a:pPr>
                <a:defRPr/>
              </a:pPr>
              <a:t>3/31/2020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extLst/>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0F274DF4-1E11-4BE5-94EE-68DC7FD66A04}" type="datetime1">
              <a:rPr lang="en-US" smtClean="0"/>
              <a:pPr>
                <a:defRPr/>
              </a:pPr>
              <a:t>3/31/2020</a:t>
            </a:fld>
            <a:endParaRPr lang="en-US"/>
          </a:p>
        </p:txBody>
      </p:sp>
      <p:sp>
        <p:nvSpPr>
          <p:cNvPr id="8" name="Footer Placeholder 7"/>
          <p:cNvSpPr>
            <a:spLocks noGrp="1"/>
          </p:cNvSpPr>
          <p:nvPr>
            <p:ph type="ftr" sz="quarter" idx="11"/>
          </p:nvPr>
        </p:nvSpPr>
        <p:spPr/>
        <p:txBody>
          <a:bodyPr/>
          <a:lstStyle>
            <a:extLst/>
          </a:lstStyle>
          <a:p>
            <a:pPr>
              <a:defRPr/>
            </a:pPr>
            <a:r>
              <a:rPr lang="en-US" smtClean="0"/>
              <a:t>Author:RK</a:t>
            </a:r>
            <a:endParaRPr lang="en-US"/>
          </a:p>
        </p:txBody>
      </p:sp>
      <p:sp>
        <p:nvSpPr>
          <p:cNvPr id="9" name="Slide Number Placeholder 8"/>
          <p:cNvSpPr>
            <a:spLocks noGrp="1"/>
          </p:cNvSpPr>
          <p:nvPr>
            <p:ph type="sldNum" sz="quarter" idx="12"/>
          </p:nvPr>
        </p:nvSpPr>
        <p:spPr/>
        <p:txBody>
          <a:bodyPr/>
          <a:lstStyle>
            <a:extLst/>
          </a:lstStyle>
          <a:p>
            <a:pPr>
              <a:defRPr/>
            </a:pPr>
            <a:fld id="{7E74873D-DF26-421D-BB7D-2443FD85D71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fld id="{95305D4A-26BC-4003-A6BB-1FE483E62D74}" type="datetime1">
              <a:rPr lang="en-US" smtClean="0"/>
              <a:pPr>
                <a:defRPr/>
              </a:pPr>
              <a:t>3/31/2020</a:t>
            </a:fld>
            <a:endParaRPr lang="en-US"/>
          </a:p>
        </p:txBody>
      </p:sp>
      <p:sp>
        <p:nvSpPr>
          <p:cNvPr id="4" name="Footer Placeholder 3"/>
          <p:cNvSpPr>
            <a:spLocks noGrp="1"/>
          </p:cNvSpPr>
          <p:nvPr>
            <p:ph type="ftr" sz="quarter" idx="11"/>
          </p:nvPr>
        </p:nvSpPr>
        <p:spPr/>
        <p:txBody>
          <a:bodyPr/>
          <a:lstStyle>
            <a:extLst/>
          </a:lstStyle>
          <a:p>
            <a:pPr>
              <a:defRPr/>
            </a:pPr>
            <a:r>
              <a:rPr lang="en-US" smtClean="0"/>
              <a:t>Author:RK</a:t>
            </a:r>
            <a:endParaRPr lang="en-US"/>
          </a:p>
        </p:txBody>
      </p:sp>
      <p:sp>
        <p:nvSpPr>
          <p:cNvPr id="5" name="Slide Number Placeholder 4"/>
          <p:cNvSpPr>
            <a:spLocks noGrp="1"/>
          </p:cNvSpPr>
          <p:nvPr>
            <p:ph type="sldNum" sz="quarter" idx="12"/>
          </p:nvPr>
        </p:nvSpPr>
        <p:spPr/>
        <p:txBody>
          <a:bodyPr/>
          <a:lstStyle>
            <a:extLst/>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pPr>
              <a:defRPr/>
            </a:pPr>
            <a:fld id="{217256AB-E1A6-415D-9F21-A517C3C15B98}" type="datetime1">
              <a:rPr lang="en-US" smtClean="0"/>
              <a:pPr>
                <a:defRPr/>
              </a:pPr>
              <a:t>3/31/2020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pPr>
              <a:defRPr/>
            </a:pPr>
            <a:r>
              <a:rPr lang="en-US" smtClean="0"/>
              <a:t>Author:RK</a:t>
            </a:r>
            <a:endParaRPr lang="en-US"/>
          </a:p>
        </p:txBody>
      </p:sp>
      <p:sp>
        <p:nvSpPr>
          <p:cNvPr id="4" name="Slide Number Placeholder 3"/>
          <p:cNvSpPr>
            <a:spLocks noGrp="1"/>
          </p:cNvSpPr>
          <p:nvPr>
            <p:ph type="sldNum" sz="quarter" idx="12"/>
          </p:nvPr>
        </p:nvSpPr>
        <p:spPr/>
        <p:txBody>
          <a:bodyPr/>
          <a:lstStyle>
            <a:extLst/>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A526942A-22AA-43F1-BB1B-25EDD8605733}" type="datetime1">
              <a:rPr lang="en-US" smtClean="0"/>
              <a:pPr>
                <a:defRPr/>
              </a:pPr>
              <a:t>3/31/2020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extLst/>
          </a:lstStyle>
          <a:p>
            <a:pPr>
              <a:defRPr/>
            </a:pPr>
            <a:fld id="{5C23F445-A553-4D3F-BF04-A18E2120CA0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pPr>
              <a:defRPr/>
            </a:pPr>
            <a:fld id="{44528B13-61B8-4B34-AE66-FAA20D62E9E3}" type="datetime1">
              <a:rPr lang="en-US" smtClean="0"/>
              <a:pPr>
                <a:defRPr/>
              </a:pPr>
              <a:t>3/31/2020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extLst/>
          </a:lstStyle>
          <a:p>
            <a:pPr>
              <a:defRPr/>
            </a:pPr>
            <a:fld id="{5F7CE51B-D314-4748-A7FB-C6BBF3CC08C9}" type="slidenum">
              <a:rPr lang="en-US" smtClean="0"/>
              <a:pPr>
                <a:defRPr/>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pPr>
              <a:defRPr/>
            </a:pPr>
            <a:fld id="{DA77A13B-D29E-4A31-9A3D-BDF778EEE264}" type="datetime1">
              <a:rPr lang="en-US" smtClean="0"/>
              <a:pPr>
                <a:defRPr/>
              </a:pPr>
              <a:t>3/31/2020</a:t>
            </a:fld>
            <a:endParaRPr lang="en-US" dirty="0"/>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pPr>
              <a:defRPr/>
            </a:pPr>
            <a:r>
              <a:rPr lang="en-US" smtClean="0"/>
              <a:t>Author:RK</a:t>
            </a:r>
            <a:endParaRPr lang="en-US"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hf hdr="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457200"/>
            <a:ext cx="8229600" cy="3124200"/>
          </a:xfrm>
        </p:spPr>
        <p:txBody>
          <a:bodyPr>
            <a:normAutofit fontScale="90000"/>
          </a:bodyPr>
          <a:lstStyle/>
          <a:p>
            <a:pPr indent="457200" algn="ctr" eaLnBrk="1" hangingPunct="1"/>
            <a:r>
              <a:rPr sz="3200" b="1" u="sng" smtClean="0">
                <a:solidFill>
                  <a:srgbClr val="FF0000"/>
                </a:solidFill>
              </a:rPr>
              <a:t/>
            </a:r>
            <a:br>
              <a:rPr sz="3200" b="1" u="sng" smtClean="0">
                <a:solidFill>
                  <a:srgbClr val="FF0000"/>
                </a:solidFill>
              </a:rPr>
            </a:br>
            <a:r>
              <a:rPr sz="3200" b="1" u="sng" smtClean="0">
                <a:solidFill>
                  <a:srgbClr val="FF0000"/>
                </a:solidFill>
              </a:rPr>
              <a:t/>
            </a:r>
            <a:br>
              <a:rPr sz="3200" b="1" u="sng" smtClean="0">
                <a:solidFill>
                  <a:srgbClr val="FF0000"/>
                </a:solidFill>
              </a:rPr>
            </a:br>
            <a:r>
              <a:rPr sz="3200" b="1" u="sng" smtClean="0">
                <a:solidFill>
                  <a:srgbClr val="FF0000"/>
                </a:solidFill>
              </a:rPr>
              <a:t/>
            </a:r>
            <a:br>
              <a:rPr sz="3200" b="1" u="sng" smtClean="0">
                <a:solidFill>
                  <a:srgbClr val="FF0000"/>
                </a:solidFill>
              </a:rPr>
            </a:br>
            <a:r>
              <a:rPr sz="3200" b="1" u="sng" smtClean="0">
                <a:solidFill>
                  <a:srgbClr val="FF0000"/>
                </a:solidFill>
              </a:rPr>
              <a:t/>
            </a:r>
            <a:br>
              <a:rPr sz="3200" b="1" u="sng" smtClean="0">
                <a:solidFill>
                  <a:srgbClr val="FF0000"/>
                </a:solidFill>
              </a:rPr>
            </a:br>
            <a:r>
              <a:rPr lang="en-US" sz="3200" b="1" u="sng" dirty="0" smtClean="0">
                <a:solidFill>
                  <a:srgbClr val="FF0000"/>
                </a:solidFill>
              </a:rPr>
              <a:t/>
            </a:r>
            <a:br>
              <a:rPr lang="en-US" sz="3200" b="1" u="sng" dirty="0" smtClean="0">
                <a:solidFill>
                  <a:srgbClr val="FF0000"/>
                </a:solidFill>
              </a:rPr>
            </a:br>
            <a:r>
              <a:rPr lang="en-US" sz="3200" u="sng" dirty="0" smtClean="0">
                <a:solidFill>
                  <a:srgbClr val="FF0000"/>
                </a:solidFill>
              </a:rPr>
              <a:t/>
            </a:r>
            <a:br>
              <a:rPr lang="en-US" sz="3200" u="sng" dirty="0" smtClean="0">
                <a:solidFill>
                  <a:srgbClr val="FF0000"/>
                </a:solidFill>
              </a:rPr>
            </a:br>
            <a:r>
              <a:rPr lang="en-US" sz="3200" u="sng" dirty="0" smtClean="0">
                <a:solidFill>
                  <a:srgbClr val="FF0000"/>
                </a:solidFill>
              </a:rPr>
              <a:t/>
            </a:r>
            <a:br>
              <a:rPr lang="en-US" sz="3200" u="sng" dirty="0" smtClean="0">
                <a:solidFill>
                  <a:srgbClr val="FF0000"/>
                </a:solidFill>
              </a:rPr>
            </a:br>
            <a:r>
              <a:rPr sz="4500" b="1" u="sng" smtClean="0">
                <a:solidFill>
                  <a:srgbClr val="FF0000"/>
                </a:solidFill>
              </a:rPr>
              <a:t>WELCOME</a:t>
            </a:r>
            <a:r>
              <a:rPr sz="3200" smtClean="0"/>
              <a:t/>
            </a:r>
            <a:br>
              <a:rPr sz="3200" smtClean="0"/>
            </a:br>
            <a:r>
              <a:rPr sz="3000" b="1" smtClean="0">
                <a:solidFill>
                  <a:srgbClr val="00B050"/>
                </a:solidFill>
              </a:rPr>
              <a:t>Class: B.Com – Part-1 </a:t>
            </a:r>
            <a:br>
              <a:rPr sz="3000" b="1" smtClean="0">
                <a:solidFill>
                  <a:srgbClr val="00B050"/>
                </a:solidFill>
              </a:rPr>
            </a:br>
            <a:r>
              <a:rPr sz="3000" b="1" smtClean="0">
                <a:solidFill>
                  <a:srgbClr val="00B050"/>
                </a:solidFill>
              </a:rPr>
              <a:t>Subject: Financial Accounting</a:t>
            </a:r>
            <a:r>
              <a:rPr sz="3200" smtClean="0"/>
              <a:t/>
            </a:r>
            <a:br>
              <a:rPr sz="3200" smtClean="0"/>
            </a:br>
            <a:r>
              <a:rPr sz="3900" b="1" smtClean="0">
                <a:solidFill>
                  <a:srgbClr val="FFFF00"/>
                </a:solidFill>
              </a:rPr>
              <a:t>TOPIC: </a:t>
            </a:r>
            <a:r>
              <a:rPr lang="en-US" sz="3900" dirty="0" smtClean="0">
                <a:solidFill>
                  <a:srgbClr val="FFFF00"/>
                </a:solidFill>
              </a:rPr>
              <a:t>Ledger</a:t>
            </a:r>
            <a:r>
              <a:rPr b="1" smtClean="0"/>
              <a:t/>
            </a:r>
            <a:br>
              <a:rPr b="1" smtClean="0"/>
            </a:br>
            <a:endParaRPr sz="3200" smtClean="0"/>
          </a:p>
        </p:txBody>
      </p:sp>
      <p:sp>
        <p:nvSpPr>
          <p:cNvPr id="6146" name="Subtitle 2"/>
          <p:cNvSpPr>
            <a:spLocks noGrp="1"/>
          </p:cNvSpPr>
          <p:nvPr>
            <p:ph type="subTitle" idx="1"/>
          </p:nvPr>
        </p:nvSpPr>
        <p:spPr>
          <a:xfrm>
            <a:off x="914400" y="2895600"/>
            <a:ext cx="6934200" cy="3200400"/>
          </a:xfrm>
        </p:spPr>
        <p:txBody>
          <a:bodyPr>
            <a:normAutofit/>
          </a:bodyPr>
          <a:lstStyle/>
          <a:p>
            <a:pPr eaLnBrk="1" hangingPunct="1"/>
            <a:endParaRPr lang="en-US" sz="4000" b="1" u="sng" dirty="0" smtClean="0"/>
          </a:p>
          <a:p>
            <a:pPr eaLnBrk="1" hangingPunct="1"/>
            <a:r>
              <a:rPr lang="en-US" sz="2700" b="1" u="sng" dirty="0" smtClean="0">
                <a:solidFill>
                  <a:schemeClr val="tx1"/>
                </a:solidFill>
              </a:rPr>
              <a:t>Prepared By</a:t>
            </a:r>
          </a:p>
          <a:p>
            <a:pPr eaLnBrk="1" hangingPunct="1">
              <a:spcBef>
                <a:spcPts val="200"/>
              </a:spcBef>
            </a:pPr>
            <a:r>
              <a:rPr lang="en-US" sz="2700" b="1" dirty="0" smtClean="0">
                <a:solidFill>
                  <a:schemeClr val="tx1"/>
                </a:solidFill>
              </a:rPr>
              <a:t> Dr. SHAHID IQBAL </a:t>
            </a:r>
          </a:p>
          <a:p>
            <a:pPr eaLnBrk="1" hangingPunct="1">
              <a:spcBef>
                <a:spcPts val="200"/>
              </a:spcBef>
            </a:pPr>
            <a:r>
              <a:rPr lang="en-US" sz="1800" b="1" dirty="0" smtClean="0">
                <a:solidFill>
                  <a:schemeClr val="tx1"/>
                </a:solidFill>
              </a:rPr>
              <a:t>Guest Faculty</a:t>
            </a:r>
          </a:p>
          <a:p>
            <a:pPr eaLnBrk="1" hangingPunct="1">
              <a:spcBef>
                <a:spcPts val="200"/>
              </a:spcBef>
            </a:pPr>
            <a:r>
              <a:rPr lang="en-US" sz="1800" b="1" dirty="0" smtClean="0">
                <a:solidFill>
                  <a:schemeClr val="tx1"/>
                </a:solidFill>
              </a:rPr>
              <a:t>Marwari College, </a:t>
            </a:r>
            <a:r>
              <a:rPr lang="en-US" sz="1800" b="1" dirty="0" err="1" smtClean="0">
                <a:solidFill>
                  <a:schemeClr val="tx1"/>
                </a:solidFill>
              </a:rPr>
              <a:t>Darbhanga</a:t>
            </a:r>
            <a:r>
              <a:rPr lang="en-US" sz="1800" b="1" dirty="0" smtClean="0">
                <a:solidFill>
                  <a:schemeClr val="tx1"/>
                </a:solidFill>
              </a:rPr>
              <a:t>,</a:t>
            </a:r>
          </a:p>
          <a:p>
            <a:pPr eaLnBrk="1" hangingPunct="1">
              <a:spcBef>
                <a:spcPts val="200"/>
              </a:spcBef>
            </a:pPr>
            <a:r>
              <a:rPr lang="en-US" sz="1800" b="1" dirty="0" smtClean="0">
                <a:solidFill>
                  <a:schemeClr val="tx1"/>
                </a:solidFill>
              </a:rPr>
              <a:t>Mobile No. and </a:t>
            </a:r>
            <a:r>
              <a:rPr lang="en-US" sz="1800" b="1" dirty="0" err="1" smtClean="0">
                <a:solidFill>
                  <a:schemeClr val="tx1"/>
                </a:solidFill>
              </a:rPr>
              <a:t>Whatsup</a:t>
            </a:r>
            <a:r>
              <a:rPr lang="en-US" sz="1800" b="1" dirty="0" smtClean="0">
                <a:solidFill>
                  <a:schemeClr val="tx1"/>
                </a:solidFill>
              </a:rPr>
              <a:t> No. : 7004160257</a:t>
            </a:r>
          </a:p>
          <a:p>
            <a:pPr eaLnBrk="1" hangingPunct="1">
              <a:spcBef>
                <a:spcPts val="200"/>
              </a:spcBef>
            </a:pPr>
            <a:r>
              <a:rPr lang="en-US" sz="1800" b="1" dirty="0" smtClean="0">
                <a:solidFill>
                  <a:schemeClr val="tx1"/>
                </a:solidFill>
              </a:rPr>
              <a:t>Email ID: shahidlnmu@gmail.com</a:t>
            </a:r>
          </a:p>
          <a:p>
            <a:pPr eaLnBrk="1" hangingPunct="1">
              <a:spcBef>
                <a:spcPts val="200"/>
              </a:spcBef>
            </a:pPr>
            <a:endParaRPr lang="en-US" sz="2500" b="1" dirty="0" smtClean="0">
              <a:solidFill>
                <a:schemeClr val="tx1"/>
              </a:solidFill>
            </a:endParaRPr>
          </a:p>
          <a:p>
            <a:pPr eaLnBrk="1" hangingPunct="1"/>
            <a:endParaRPr lang="en-US" b="1" dirty="0" smtClean="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838200" y="609600"/>
            <a:ext cx="7848600" cy="762000"/>
          </a:xfrm>
        </p:spPr>
        <p:txBody>
          <a:bodyPr>
            <a:noAutofit/>
          </a:bodyPr>
          <a:lstStyle/>
          <a:p>
            <a:pPr algn="ctr"/>
            <a:r>
              <a:rPr lang="en-US" sz="4000" dirty="0" smtClean="0">
                <a:solidFill>
                  <a:schemeClr val="accent1"/>
                </a:solidFill>
                <a:latin typeface="Calibri"/>
              </a:rPr>
              <a:t>ledger</a:t>
            </a:r>
            <a:endParaRPr lang="en-US" sz="4000" b="1" dirty="0" smtClean="0">
              <a:solidFill>
                <a:schemeClr val="accent1"/>
              </a:solidFill>
            </a:endParaRPr>
          </a:p>
        </p:txBody>
      </p:sp>
      <p:sp>
        <p:nvSpPr>
          <p:cNvPr id="19462" name="Content Placeholder 6"/>
          <p:cNvSpPr>
            <a:spLocks noGrp="1"/>
          </p:cNvSpPr>
          <p:nvPr>
            <p:ph idx="1"/>
          </p:nvPr>
        </p:nvSpPr>
        <p:spPr>
          <a:xfrm>
            <a:off x="381000" y="990600"/>
            <a:ext cx="8382000" cy="5181600"/>
          </a:xfrm>
        </p:spPr>
        <p:txBody>
          <a:bodyPr>
            <a:normAutofit fontScale="55000" lnSpcReduction="20000"/>
          </a:bodyPr>
          <a:lstStyle/>
          <a:p>
            <a:endParaRPr lang="en-US" sz="3200" b="1" dirty="0" smtClean="0"/>
          </a:p>
          <a:p>
            <a:pPr>
              <a:buNone/>
            </a:pPr>
            <a:endParaRPr lang="en-US" sz="3200" dirty="0" smtClean="0"/>
          </a:p>
          <a:p>
            <a:pPr algn="just">
              <a:buNone/>
            </a:pPr>
            <a:r>
              <a:rPr lang="en-US" sz="3600" dirty="0" smtClean="0"/>
              <a:t>	</a:t>
            </a:r>
            <a:r>
              <a:rPr lang="en-US" sz="3600" dirty="0" smtClean="0"/>
              <a:t>After </a:t>
            </a:r>
            <a:r>
              <a:rPr lang="en-US" sz="3600" dirty="0" smtClean="0"/>
              <a:t>recording the transaction in the journal, the next stage is the transfer of transactions in the respective accounts opened in the Ledger</a:t>
            </a:r>
            <a:r>
              <a:rPr lang="en-US" sz="3600" dirty="0" smtClean="0"/>
              <a:t>.</a:t>
            </a:r>
          </a:p>
          <a:p>
            <a:pPr algn="just">
              <a:buNone/>
            </a:pPr>
            <a:endParaRPr lang="en-US" sz="3600" dirty="0" smtClean="0"/>
          </a:p>
          <a:p>
            <a:pPr algn="just"/>
            <a:r>
              <a:rPr lang="en-US" sz="4500" b="1" dirty="0" smtClean="0"/>
              <a:t>Meaning of Ledger: </a:t>
            </a:r>
            <a:r>
              <a:rPr lang="en-US" sz="4500" b="1" dirty="0" smtClean="0"/>
              <a:t>-</a:t>
            </a:r>
          </a:p>
          <a:p>
            <a:pPr algn="just"/>
            <a:endParaRPr lang="en-US" sz="3600" dirty="0" smtClean="0"/>
          </a:p>
          <a:p>
            <a:pPr algn="just">
              <a:buNone/>
            </a:pPr>
            <a:r>
              <a:rPr lang="en-US" sz="3600" dirty="0" smtClean="0"/>
              <a:t>	A </a:t>
            </a:r>
            <a:r>
              <a:rPr lang="en-US" sz="3600" dirty="0" smtClean="0"/>
              <a:t>Ledger is a principle book which contains all the accounts (Assets Accounts, Liabilities Accounts, Capital Accounts, Revenue Accounts, Expenses Accounts) to which the transactions recorded in the books of original entry are transferred. As the ledger is the ultimate destination of all transactions, the ledger is called the ‘Book of Final Entry.’ It is considered as a permanent record and is more frequently referred to. It may be noted that an account is a forma record of all transactions relating to change in a particular item.</a:t>
            </a:r>
          </a:p>
          <a:p>
            <a:pPr algn="just"/>
            <a:endParaRPr lang="en-US" sz="3600" dirty="0" smtClean="0"/>
          </a:p>
          <a:p>
            <a:endParaRPr lang="en-US" sz="3000" dirty="0" smtClean="0"/>
          </a:p>
          <a:p>
            <a:endParaRPr lang="en-US" sz="2800" dirty="0" smtClean="0"/>
          </a:p>
          <a:p>
            <a:endParaRPr lang="en-US" sz="2800" dirty="0"/>
          </a:p>
        </p:txBody>
      </p:sp>
      <p:sp>
        <p:nvSpPr>
          <p:cNvPr id="6" name="Slide Number Placeholder 5"/>
          <p:cNvSpPr>
            <a:spLocks noGrp="1"/>
          </p:cNvSpPr>
          <p:nvPr>
            <p:ph type="sldNum" sz="quarter" idx="12"/>
          </p:nvPr>
        </p:nvSpPr>
        <p:spPr/>
        <p:txBody>
          <a:bodyPr/>
          <a:lstStyle/>
          <a:p>
            <a:pPr>
              <a:defRPr/>
            </a:pPr>
            <a:fld id="{BEFF15C5-7A37-4B5C-9F13-4DD073D7DC40}" type="slidenum">
              <a:rPr lang="en-US" smtClean="0"/>
              <a:pPr>
                <a:defRPr/>
              </a:pPr>
              <a:t>2</a:t>
            </a:fld>
            <a:endParaRPr lang="en-US" dirty="0"/>
          </a:p>
        </p:txBody>
      </p:sp>
    </p:spTree>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Content Placeholder 6"/>
          <p:cNvSpPr>
            <a:spLocks noGrp="1"/>
          </p:cNvSpPr>
          <p:nvPr>
            <p:ph idx="1"/>
          </p:nvPr>
        </p:nvSpPr>
        <p:spPr>
          <a:xfrm>
            <a:off x="381000" y="990600"/>
            <a:ext cx="8382000" cy="5181600"/>
          </a:xfrm>
        </p:spPr>
        <p:txBody>
          <a:bodyPr>
            <a:normAutofit fontScale="92500" lnSpcReduction="20000"/>
          </a:bodyPr>
          <a:lstStyle/>
          <a:p>
            <a:pPr>
              <a:buNone/>
            </a:pPr>
            <a:endParaRPr lang="en-US" sz="3200" b="1" dirty="0" smtClean="0"/>
          </a:p>
          <a:p>
            <a:r>
              <a:rPr lang="en-US" sz="2800" b="1" dirty="0" smtClean="0"/>
              <a:t>POSTING</a:t>
            </a:r>
            <a:r>
              <a:rPr lang="en-US" sz="2800" dirty="0" smtClean="0"/>
              <a:t>: </a:t>
            </a:r>
            <a:r>
              <a:rPr lang="en-US" sz="2800" dirty="0" smtClean="0"/>
              <a:t>-</a:t>
            </a:r>
          </a:p>
          <a:p>
            <a:endParaRPr lang="en-US" sz="2800" dirty="0" smtClean="0"/>
          </a:p>
          <a:p>
            <a:pPr>
              <a:buNone/>
            </a:pPr>
            <a:r>
              <a:rPr lang="en-US" sz="2800" dirty="0" smtClean="0"/>
              <a:t>	</a:t>
            </a:r>
            <a:r>
              <a:rPr lang="en-US" sz="2400" dirty="0" smtClean="0"/>
              <a:t>Posting </a:t>
            </a:r>
            <a:r>
              <a:rPr lang="en-US" sz="2400" dirty="0" smtClean="0"/>
              <a:t>is the process of transferring the transactions recorded in the books of original entry in the concerned accounts opened in the ledger. It may be done daily, weekly, fortnightly or monthly according to the convenience and requirements of the business</a:t>
            </a:r>
            <a:r>
              <a:rPr lang="en-US" sz="2400" dirty="0" smtClean="0"/>
              <a:t>.</a:t>
            </a:r>
          </a:p>
          <a:p>
            <a:pPr>
              <a:buNone/>
            </a:pPr>
            <a:endParaRPr lang="en-US" sz="2800" dirty="0" smtClean="0"/>
          </a:p>
          <a:p>
            <a:r>
              <a:rPr lang="en-US" sz="2800" b="1" dirty="0" smtClean="0"/>
              <a:t>Necessity of Posting: </a:t>
            </a:r>
            <a:r>
              <a:rPr lang="en-US" sz="2800" b="1" dirty="0" smtClean="0"/>
              <a:t>-</a:t>
            </a:r>
          </a:p>
          <a:p>
            <a:endParaRPr lang="en-US" sz="2800" dirty="0" smtClean="0"/>
          </a:p>
          <a:p>
            <a:pPr>
              <a:buNone/>
            </a:pPr>
            <a:r>
              <a:rPr lang="en-US" sz="2800" dirty="0" smtClean="0"/>
              <a:t>	</a:t>
            </a:r>
            <a:r>
              <a:rPr lang="en-US" sz="2400" dirty="0" smtClean="0"/>
              <a:t>It </a:t>
            </a:r>
            <a:r>
              <a:rPr lang="en-US" sz="2400" dirty="0" smtClean="0"/>
              <a:t>is necessary to post all journal entries into various accounts in the ledger because post helps us to</a:t>
            </a:r>
            <a:r>
              <a:rPr lang="en-US" sz="2400" b="1" dirty="0" smtClean="0"/>
              <a:t> </a:t>
            </a:r>
            <a:r>
              <a:rPr lang="en-US" sz="2400" dirty="0" smtClean="0"/>
              <a:t>know the net effect of various transactions during a given period on a particular account.</a:t>
            </a:r>
          </a:p>
          <a:p>
            <a:endParaRPr lang="en-US" sz="3200" dirty="0" smtClean="0"/>
          </a:p>
          <a:p>
            <a:endParaRPr lang="en-US" sz="3000" dirty="0" smtClean="0"/>
          </a:p>
          <a:p>
            <a:endParaRPr lang="en-US" sz="2800" dirty="0" smtClean="0"/>
          </a:p>
          <a:p>
            <a:endParaRPr lang="en-US" sz="2800" dirty="0"/>
          </a:p>
        </p:txBody>
      </p:sp>
      <p:sp>
        <p:nvSpPr>
          <p:cNvPr id="6" name="Slide Number Placeholder 5"/>
          <p:cNvSpPr>
            <a:spLocks noGrp="1"/>
          </p:cNvSpPr>
          <p:nvPr>
            <p:ph type="sldNum" sz="quarter" idx="12"/>
          </p:nvPr>
        </p:nvSpPr>
        <p:spPr/>
        <p:txBody>
          <a:bodyPr/>
          <a:lstStyle/>
          <a:p>
            <a:pPr>
              <a:defRPr/>
            </a:pPr>
            <a:fld id="{BEFF15C5-7A37-4B5C-9F13-4DD073D7DC40}" type="slidenum">
              <a:rPr lang="en-US" smtClean="0"/>
              <a:pPr>
                <a:defRPr/>
              </a:pPr>
              <a:t>3</a:t>
            </a:fld>
            <a:endParaRPr lang="en-US" dirty="0"/>
          </a:p>
        </p:txBody>
      </p:sp>
    </p:spTree>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Content Placeholder 6"/>
          <p:cNvSpPr>
            <a:spLocks noGrp="1"/>
          </p:cNvSpPr>
          <p:nvPr>
            <p:ph idx="1"/>
          </p:nvPr>
        </p:nvSpPr>
        <p:spPr>
          <a:xfrm>
            <a:off x="381000" y="533400"/>
            <a:ext cx="8382000" cy="5715000"/>
          </a:xfrm>
        </p:spPr>
        <p:txBody>
          <a:bodyPr>
            <a:normAutofit fontScale="70000" lnSpcReduction="20000"/>
          </a:bodyPr>
          <a:lstStyle/>
          <a:p>
            <a:pPr>
              <a:buNone/>
            </a:pPr>
            <a:endParaRPr lang="en-US" sz="3200" b="1" dirty="0" smtClean="0"/>
          </a:p>
          <a:p>
            <a:pPr algn="ctr">
              <a:buNone/>
            </a:pPr>
            <a:r>
              <a:rPr lang="en-US" sz="4800" b="1" dirty="0" smtClean="0"/>
              <a:t>Steps to Prepare </a:t>
            </a:r>
            <a:r>
              <a:rPr lang="en-US" sz="4800" b="1" dirty="0" smtClean="0"/>
              <a:t>Ledger </a:t>
            </a:r>
            <a:r>
              <a:rPr lang="en-US" sz="4800" b="1" dirty="0" smtClean="0"/>
              <a:t>Account</a:t>
            </a:r>
          </a:p>
          <a:p>
            <a:pPr>
              <a:buNone/>
            </a:pPr>
            <a:endParaRPr lang="en-US" sz="4800" b="1" dirty="0" smtClean="0"/>
          </a:p>
          <a:p>
            <a:pPr>
              <a:buNone/>
            </a:pPr>
            <a:r>
              <a:rPr lang="en-US" sz="2800" dirty="0" smtClean="0"/>
              <a:t>	So</a:t>
            </a:r>
            <a:r>
              <a:rPr lang="en-US" sz="2800" dirty="0" smtClean="0"/>
              <a:t>, the 5 simple steps for writing and preparing ledger are</a:t>
            </a:r>
            <a:r>
              <a:rPr lang="en-US" sz="2800" dirty="0" smtClean="0"/>
              <a:t>;</a:t>
            </a:r>
          </a:p>
          <a:p>
            <a:pPr>
              <a:buNone/>
            </a:pPr>
            <a:endParaRPr lang="en-US" sz="2800" dirty="0" smtClean="0"/>
          </a:p>
          <a:p>
            <a:r>
              <a:rPr lang="en-US" sz="2800" dirty="0" smtClean="0"/>
              <a:t>Drawing the </a:t>
            </a:r>
            <a:r>
              <a:rPr lang="en-US" sz="2800" dirty="0" smtClean="0"/>
              <a:t>Format </a:t>
            </a:r>
            <a:r>
              <a:rPr lang="en-US" sz="2800" dirty="0" smtClean="0"/>
              <a:t>– </a:t>
            </a:r>
            <a:r>
              <a:rPr lang="en-US" sz="2800" dirty="0" smtClean="0"/>
              <a:t>First draw </a:t>
            </a:r>
            <a:r>
              <a:rPr lang="en-US" sz="2800" dirty="0" smtClean="0"/>
              <a:t>the ledger </a:t>
            </a:r>
            <a:r>
              <a:rPr lang="en-US" sz="2800" dirty="0" smtClean="0"/>
              <a:t>format.</a:t>
            </a:r>
          </a:p>
          <a:p>
            <a:endParaRPr lang="en-US" sz="2800" dirty="0" smtClean="0"/>
          </a:p>
          <a:p>
            <a:r>
              <a:rPr lang="en-US" sz="2800" dirty="0" smtClean="0"/>
              <a:t>Posting transactions from journal to respective ledger account</a:t>
            </a:r>
            <a:r>
              <a:rPr lang="en-US" sz="2800" dirty="0" smtClean="0"/>
              <a:t>.</a:t>
            </a:r>
          </a:p>
          <a:p>
            <a:endParaRPr lang="en-US" sz="2800" dirty="0" smtClean="0"/>
          </a:p>
          <a:p>
            <a:r>
              <a:rPr lang="en-US" sz="2800" dirty="0" smtClean="0"/>
              <a:t>Folioing – Put the page number for a journal entry on the ledger account’s folio column</a:t>
            </a:r>
            <a:r>
              <a:rPr lang="en-US" sz="2800" dirty="0" smtClean="0"/>
              <a:t>.</a:t>
            </a:r>
          </a:p>
          <a:p>
            <a:endParaRPr lang="en-US" sz="2800" dirty="0" smtClean="0"/>
          </a:p>
          <a:p>
            <a:r>
              <a:rPr lang="en-US" sz="2800" dirty="0" smtClean="0"/>
              <a:t>Casting – Separating debit and credit amount</a:t>
            </a:r>
            <a:r>
              <a:rPr lang="en-US" sz="2800" dirty="0" smtClean="0"/>
              <a:t>.</a:t>
            </a:r>
          </a:p>
          <a:p>
            <a:endParaRPr lang="en-US" sz="2800" dirty="0" smtClean="0"/>
          </a:p>
          <a:p>
            <a:r>
              <a:rPr lang="en-US" sz="2800" dirty="0" smtClean="0"/>
              <a:t>Balancing – find the difference between debit and credit to get debit or credit balance of the account</a:t>
            </a:r>
            <a:r>
              <a:rPr lang="en-US" sz="2800" dirty="0" smtClean="0"/>
              <a:t>.</a:t>
            </a:r>
            <a:r>
              <a:rPr lang="en-US" sz="2800" dirty="0" smtClean="0"/>
              <a:t/>
            </a:r>
            <a:br>
              <a:rPr lang="en-US" sz="2800" dirty="0" smtClean="0"/>
            </a:br>
            <a:r>
              <a:rPr lang="en-US" sz="2800" dirty="0" smtClean="0"/>
              <a:t>.</a:t>
            </a:r>
          </a:p>
          <a:p>
            <a:endParaRPr lang="en-US" sz="3200" dirty="0" smtClean="0"/>
          </a:p>
          <a:p>
            <a:endParaRPr lang="en-US" sz="3000" dirty="0" smtClean="0"/>
          </a:p>
          <a:p>
            <a:endParaRPr lang="en-US" sz="2800" dirty="0" smtClean="0"/>
          </a:p>
          <a:p>
            <a:endParaRPr lang="en-US" sz="2800" dirty="0"/>
          </a:p>
        </p:txBody>
      </p:sp>
      <p:sp>
        <p:nvSpPr>
          <p:cNvPr id="6" name="Slide Number Placeholder 5"/>
          <p:cNvSpPr>
            <a:spLocks noGrp="1"/>
          </p:cNvSpPr>
          <p:nvPr>
            <p:ph type="sldNum" sz="quarter" idx="12"/>
          </p:nvPr>
        </p:nvSpPr>
        <p:spPr/>
        <p:txBody>
          <a:bodyPr/>
          <a:lstStyle/>
          <a:p>
            <a:pPr>
              <a:defRPr/>
            </a:pPr>
            <a:fld id="{BEFF15C5-7A37-4B5C-9F13-4DD073D7DC40}" type="slidenum">
              <a:rPr lang="en-US" smtClean="0"/>
              <a:pPr>
                <a:defRPr/>
              </a:pPr>
              <a:t>4</a:t>
            </a:fld>
            <a:endParaRPr lang="en-US" dirty="0"/>
          </a:p>
        </p:txBody>
      </p:sp>
    </p:spTree>
  </p:cSld>
  <p:clrMapOvr>
    <a:masterClrMapping/>
  </p:clrMapOvr>
  <p:transition spd="slow">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BEFF15C5-7A37-4B5C-9F13-4DD073D7DC40}" type="slidenum">
              <a:rPr lang="en-US" smtClean="0"/>
              <a:pPr>
                <a:defRPr/>
              </a:pPr>
              <a:t>5</a:t>
            </a:fld>
            <a:endParaRPr lang="en-US"/>
          </a:p>
        </p:txBody>
      </p:sp>
      <p:sp>
        <p:nvSpPr>
          <p:cNvPr id="7" name="Title 1"/>
          <p:cNvSpPr txBox="1">
            <a:spLocks/>
          </p:cNvSpPr>
          <p:nvPr/>
        </p:nvSpPr>
        <p:spPr>
          <a:xfrm>
            <a:off x="381000" y="228600"/>
            <a:ext cx="7848600" cy="762000"/>
          </a:xfrm>
          <a:prstGeom prst="rect">
            <a:avLst/>
          </a:prstGeom>
        </p:spPr>
        <p:txBody>
          <a:bodyPr vert="horz" anchor="b">
            <a:noAutofit/>
          </a:bodyPr>
          <a:lstStyle/>
          <a:p>
            <a:pPr lvl="0" algn="ctr" fontAlgn="auto">
              <a:spcAft>
                <a:spcPts val="0"/>
              </a:spcAft>
            </a:pPr>
            <a:r>
              <a:rPr kumimoji="0" lang="en-US" sz="3000" b="1" i="0" u="none" strike="noStrike" kern="1200" cap="none" spc="0" normalizeH="0" baseline="0" noProof="0" dirty="0" smtClean="0">
                <a:ln>
                  <a:noFill/>
                </a:ln>
                <a:solidFill>
                  <a:schemeClr val="accent1"/>
                </a:solidFill>
                <a:effectLst>
                  <a:outerShdw blurRad="53975" dist="22860" dir="5400000" algn="tl" rotWithShape="0">
                    <a:srgbClr val="000000">
                      <a:alpha val="55000"/>
                    </a:srgbClr>
                  </a:outerShdw>
                </a:effectLst>
                <a:uLnTx/>
                <a:uFillTx/>
                <a:latin typeface="Calibri"/>
                <a:ea typeface="+mj-ea"/>
                <a:cs typeface="+mj-cs"/>
              </a:rPr>
              <a:t>Format of </a:t>
            </a:r>
            <a:r>
              <a:rPr lang="en-US" sz="3000" b="1" dirty="0" smtClean="0">
                <a:solidFill>
                  <a:schemeClr val="accent1"/>
                </a:solidFill>
                <a:effectLst>
                  <a:outerShdw blurRad="53975" dist="22860" dir="5400000" algn="tl" rotWithShape="0">
                    <a:srgbClr val="000000">
                      <a:alpha val="55000"/>
                    </a:srgbClr>
                  </a:outerShdw>
                </a:effectLst>
                <a:latin typeface="Calibri"/>
                <a:ea typeface="+mj-ea"/>
                <a:cs typeface="+mj-cs"/>
              </a:rPr>
              <a:t>Ledger</a:t>
            </a:r>
            <a:endParaRPr kumimoji="0" lang="en-US" sz="3000" b="1" i="0" u="none" strike="noStrike" kern="1200" cap="none" spc="0" normalizeH="0" baseline="0" noProof="0" dirty="0" smtClean="0">
              <a:ln>
                <a:noFill/>
              </a:ln>
              <a:solidFill>
                <a:schemeClr val="accent1"/>
              </a:solidFill>
              <a:effectLst>
                <a:outerShdw blurRad="53975" dist="22860" dir="5400000" algn="tl" rotWithShape="0">
                  <a:srgbClr val="000000">
                    <a:alpha val="55000"/>
                  </a:srgbClr>
                </a:outerShdw>
              </a:effectLst>
              <a:uLnTx/>
              <a:uFillTx/>
              <a:latin typeface="+mj-lt"/>
              <a:ea typeface="+mj-ea"/>
              <a:cs typeface="+mj-cs"/>
            </a:endParaRPr>
          </a:p>
        </p:txBody>
      </p:sp>
      <p:graphicFrame>
        <p:nvGraphicFramePr>
          <p:cNvPr id="10" name="Table 9"/>
          <p:cNvGraphicFramePr>
            <a:graphicFrameLocks noGrp="1"/>
          </p:cNvGraphicFramePr>
          <p:nvPr/>
        </p:nvGraphicFramePr>
        <p:xfrm>
          <a:off x="457200" y="2012477"/>
          <a:ext cx="7620000" cy="1873723"/>
        </p:xfrm>
        <a:graphic>
          <a:graphicData uri="http://schemas.openxmlformats.org/drawingml/2006/table">
            <a:tbl>
              <a:tblPr/>
              <a:tblGrid>
                <a:gridCol w="939733"/>
                <a:gridCol w="1471171"/>
                <a:gridCol w="544398"/>
                <a:gridCol w="933253"/>
                <a:gridCol w="838200"/>
                <a:gridCol w="1577745"/>
                <a:gridCol w="461586"/>
                <a:gridCol w="853914"/>
              </a:tblGrid>
              <a:tr h="935302">
                <a:tc>
                  <a:txBody>
                    <a:bodyPr/>
                    <a:lstStyle/>
                    <a:p>
                      <a:pPr marL="0" marR="0" algn="ctr">
                        <a:lnSpc>
                          <a:spcPct val="125000"/>
                        </a:lnSpc>
                        <a:spcBef>
                          <a:spcPts val="0"/>
                        </a:spcBef>
                        <a:spcAft>
                          <a:spcPts val="0"/>
                        </a:spcAft>
                      </a:pPr>
                      <a:r>
                        <a:rPr lang="en-US" sz="1500" b="1" dirty="0">
                          <a:latin typeface="Arial"/>
                          <a:ea typeface="Times New Roman"/>
                        </a:rPr>
                        <a:t>Date</a:t>
                      </a:r>
                      <a:endParaRPr lang="en-US" sz="1500" dirty="0">
                        <a:latin typeface="Arial"/>
                        <a:ea typeface="Times New Roman"/>
                      </a:endParaRPr>
                    </a:p>
                  </a:txBody>
                  <a:tcPr marL="62845" marR="62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r>
                        <a:rPr lang="en-US" sz="1500" b="1" dirty="0">
                          <a:latin typeface="Arial"/>
                          <a:ea typeface="Times New Roman"/>
                        </a:rPr>
                        <a:t>Particulars</a:t>
                      </a:r>
                      <a:endParaRPr lang="en-US" sz="1500" dirty="0">
                        <a:latin typeface="Arial"/>
                        <a:ea typeface="Times New Roman"/>
                      </a:endParaRPr>
                    </a:p>
                  </a:txBody>
                  <a:tcPr marL="62845" marR="62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r>
                        <a:rPr lang="en-US" sz="1500" b="1" dirty="0">
                          <a:latin typeface="Arial"/>
                          <a:ea typeface="Times New Roman"/>
                        </a:rPr>
                        <a:t>L.F</a:t>
                      </a:r>
                      <a:endParaRPr lang="en-US" sz="1500" dirty="0">
                        <a:latin typeface="Arial"/>
                        <a:ea typeface="Times New Roman"/>
                      </a:endParaRPr>
                    </a:p>
                  </a:txBody>
                  <a:tcPr marL="62845" marR="62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r>
                        <a:rPr lang="en-US" sz="1500" b="1" dirty="0">
                          <a:latin typeface="Arial"/>
                          <a:ea typeface="Times New Roman"/>
                        </a:rPr>
                        <a:t>Amount</a:t>
                      </a:r>
                      <a:endParaRPr lang="en-US" sz="1500" dirty="0">
                        <a:latin typeface="Arial"/>
                        <a:ea typeface="Times New Roman"/>
                      </a:endParaRPr>
                    </a:p>
                  </a:txBody>
                  <a:tcPr marL="62845" marR="62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r>
                        <a:rPr lang="en-US" sz="1500" b="1" dirty="0">
                          <a:latin typeface="Arial"/>
                          <a:ea typeface="Times New Roman"/>
                        </a:rPr>
                        <a:t>Date</a:t>
                      </a:r>
                      <a:endParaRPr lang="en-US" sz="1500" dirty="0">
                        <a:latin typeface="Arial"/>
                        <a:ea typeface="Times New Roman"/>
                      </a:endParaRPr>
                    </a:p>
                  </a:txBody>
                  <a:tcPr marL="62845" marR="62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r>
                        <a:rPr lang="en-US" sz="1500" b="1" dirty="0">
                          <a:latin typeface="Arial"/>
                          <a:ea typeface="Times New Roman"/>
                        </a:rPr>
                        <a:t>Particulars</a:t>
                      </a:r>
                      <a:endParaRPr lang="en-US" sz="1500" dirty="0">
                        <a:latin typeface="Arial"/>
                        <a:ea typeface="Times New Roman"/>
                      </a:endParaRPr>
                    </a:p>
                  </a:txBody>
                  <a:tcPr marL="62845" marR="62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r>
                        <a:rPr lang="en-US" sz="1500" b="1" dirty="0">
                          <a:latin typeface="Arial"/>
                          <a:ea typeface="Times New Roman"/>
                        </a:rPr>
                        <a:t>L.F</a:t>
                      </a:r>
                      <a:endParaRPr lang="en-US" sz="1500" dirty="0">
                        <a:latin typeface="Arial"/>
                        <a:ea typeface="Times New Roman"/>
                      </a:endParaRPr>
                    </a:p>
                  </a:txBody>
                  <a:tcPr marL="62845" marR="62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r>
                        <a:rPr lang="en-US" sz="1500" b="1" dirty="0">
                          <a:latin typeface="Arial"/>
                          <a:ea typeface="Times New Roman"/>
                        </a:rPr>
                        <a:t>Amount</a:t>
                      </a:r>
                      <a:endParaRPr lang="en-US" sz="1500" dirty="0">
                        <a:latin typeface="Arial"/>
                        <a:ea typeface="Times New Roman"/>
                      </a:endParaRPr>
                    </a:p>
                  </a:txBody>
                  <a:tcPr marL="62845" marR="62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8421">
                <a:tc>
                  <a:txBody>
                    <a:bodyPr/>
                    <a:lstStyle/>
                    <a:p>
                      <a:pPr marL="0" marR="0" algn="just">
                        <a:lnSpc>
                          <a:spcPct val="125000"/>
                        </a:lnSpc>
                        <a:spcBef>
                          <a:spcPts val="0"/>
                        </a:spcBef>
                        <a:spcAft>
                          <a:spcPts val="0"/>
                        </a:spcAft>
                      </a:pPr>
                      <a:endParaRPr lang="en-US" sz="1100">
                        <a:latin typeface="Arial"/>
                        <a:ea typeface="Times New Roman"/>
                      </a:endParaRPr>
                    </a:p>
                  </a:txBody>
                  <a:tcPr marL="62845" marR="62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25000"/>
                        </a:lnSpc>
                        <a:spcBef>
                          <a:spcPts val="0"/>
                        </a:spcBef>
                        <a:spcAft>
                          <a:spcPts val="0"/>
                        </a:spcAft>
                      </a:pPr>
                      <a:endParaRPr lang="en-US" sz="1100">
                        <a:latin typeface="Arial"/>
                        <a:ea typeface="Times New Roman"/>
                      </a:endParaRPr>
                    </a:p>
                  </a:txBody>
                  <a:tcPr marL="62845" marR="62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25000"/>
                        </a:lnSpc>
                        <a:spcBef>
                          <a:spcPts val="0"/>
                        </a:spcBef>
                        <a:spcAft>
                          <a:spcPts val="0"/>
                        </a:spcAft>
                      </a:pPr>
                      <a:endParaRPr lang="en-US" sz="1100">
                        <a:latin typeface="Arial"/>
                        <a:ea typeface="Times New Roman"/>
                      </a:endParaRPr>
                    </a:p>
                  </a:txBody>
                  <a:tcPr marL="62845" marR="62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25000"/>
                        </a:lnSpc>
                        <a:spcBef>
                          <a:spcPts val="0"/>
                        </a:spcBef>
                        <a:spcAft>
                          <a:spcPts val="0"/>
                        </a:spcAft>
                      </a:pPr>
                      <a:endParaRPr lang="en-US" sz="1100" dirty="0">
                        <a:latin typeface="Arial"/>
                        <a:ea typeface="Times New Roman"/>
                      </a:endParaRPr>
                    </a:p>
                  </a:txBody>
                  <a:tcPr marL="62845" marR="62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25000"/>
                        </a:lnSpc>
                        <a:spcBef>
                          <a:spcPts val="0"/>
                        </a:spcBef>
                        <a:spcAft>
                          <a:spcPts val="0"/>
                        </a:spcAft>
                      </a:pPr>
                      <a:endParaRPr lang="en-US" sz="1100" dirty="0">
                        <a:latin typeface="Arial"/>
                        <a:ea typeface="Times New Roman"/>
                      </a:endParaRPr>
                    </a:p>
                  </a:txBody>
                  <a:tcPr marL="62845" marR="62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25000"/>
                        </a:lnSpc>
                        <a:spcBef>
                          <a:spcPts val="0"/>
                        </a:spcBef>
                        <a:spcAft>
                          <a:spcPts val="0"/>
                        </a:spcAft>
                      </a:pPr>
                      <a:endParaRPr lang="en-US" sz="1100">
                        <a:latin typeface="Arial"/>
                        <a:ea typeface="Times New Roman"/>
                      </a:endParaRPr>
                    </a:p>
                  </a:txBody>
                  <a:tcPr marL="62845" marR="62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25000"/>
                        </a:lnSpc>
                        <a:spcBef>
                          <a:spcPts val="0"/>
                        </a:spcBef>
                        <a:spcAft>
                          <a:spcPts val="0"/>
                        </a:spcAft>
                      </a:pPr>
                      <a:endParaRPr lang="en-US" sz="1100">
                        <a:latin typeface="Arial"/>
                        <a:ea typeface="Times New Roman"/>
                      </a:endParaRPr>
                    </a:p>
                  </a:txBody>
                  <a:tcPr marL="62845" marR="62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25000"/>
                        </a:lnSpc>
                        <a:spcBef>
                          <a:spcPts val="0"/>
                        </a:spcBef>
                        <a:spcAft>
                          <a:spcPts val="0"/>
                        </a:spcAft>
                      </a:pPr>
                      <a:endParaRPr lang="en-US" sz="1100" dirty="0">
                        <a:latin typeface="Arial"/>
                        <a:ea typeface="Times New Roman"/>
                      </a:endParaRPr>
                    </a:p>
                  </a:txBody>
                  <a:tcPr marL="62845" marR="62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 name="Title 1"/>
          <p:cNvSpPr>
            <a:spLocks noGrp="1"/>
          </p:cNvSpPr>
          <p:nvPr>
            <p:ph type="title"/>
          </p:nvPr>
        </p:nvSpPr>
        <p:spPr>
          <a:xfrm>
            <a:off x="457200" y="1219200"/>
            <a:ext cx="7543800" cy="762000"/>
          </a:xfrm>
        </p:spPr>
        <p:txBody>
          <a:bodyPr>
            <a:noAutofit/>
          </a:bodyPr>
          <a:lstStyle/>
          <a:p>
            <a:pPr algn="ctr"/>
            <a:r>
              <a:rPr lang="en-US" sz="2000" b="1" cap="none" dirty="0" smtClean="0">
                <a:solidFill>
                  <a:schemeClr val="accent1"/>
                </a:solidFill>
              </a:rPr>
              <a:t>Cash A/c</a:t>
            </a:r>
            <a:endParaRPr lang="en-US" sz="2000" b="1" cap="none" dirty="0" smtClean="0">
              <a:solidFill>
                <a:schemeClr val="accent1"/>
              </a:solidFill>
            </a:endParaRPr>
          </a:p>
        </p:txBody>
      </p:sp>
    </p:spTree>
  </p:cSld>
  <p:clrMapOvr>
    <a:masterClrMapping/>
  </p:clrMapOvr>
  <p:transition spd="slow">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BEFF15C5-7A37-4B5C-9F13-4DD073D7DC40}" type="slidenum">
              <a:rPr lang="en-US" smtClean="0"/>
              <a:pPr>
                <a:defRPr/>
              </a:pPr>
              <a:t>6</a:t>
            </a:fld>
            <a:endParaRPr lang="en-US"/>
          </a:p>
        </p:txBody>
      </p:sp>
      <p:sp>
        <p:nvSpPr>
          <p:cNvPr id="7" name="Title 1"/>
          <p:cNvSpPr txBox="1">
            <a:spLocks/>
          </p:cNvSpPr>
          <p:nvPr/>
        </p:nvSpPr>
        <p:spPr>
          <a:xfrm>
            <a:off x="381000" y="533400"/>
            <a:ext cx="7848600" cy="762000"/>
          </a:xfrm>
          <a:prstGeom prst="rect">
            <a:avLst/>
          </a:prstGeom>
        </p:spPr>
        <p:txBody>
          <a:bodyPr vert="horz" anchor="b">
            <a:noAutofit/>
          </a:bodyPr>
          <a:lstStyle/>
          <a:p>
            <a:pPr lvl="0" algn="ctr" fontAlgn="auto">
              <a:spcAft>
                <a:spcPts val="0"/>
              </a:spcAft>
            </a:pPr>
            <a:r>
              <a:rPr lang="en-US" sz="3000" b="1" dirty="0" smtClean="0">
                <a:solidFill>
                  <a:schemeClr val="accent1"/>
                </a:solidFill>
                <a:effectLst>
                  <a:outerShdw blurRad="53975" dist="22860" dir="5400000" algn="tl" rotWithShape="0">
                    <a:srgbClr val="000000">
                      <a:alpha val="55000"/>
                    </a:srgbClr>
                  </a:outerShdw>
                </a:effectLst>
                <a:latin typeface="Calibri"/>
                <a:ea typeface="+mj-ea"/>
                <a:cs typeface="+mj-cs"/>
              </a:rPr>
              <a:t>Example of Ledger </a:t>
            </a:r>
            <a:endParaRPr kumimoji="0" lang="en-US" sz="3000" b="1" i="0" u="none" strike="noStrike" kern="1200" cap="none" spc="0" normalizeH="0" baseline="0" noProof="0" dirty="0" smtClean="0">
              <a:ln>
                <a:noFill/>
              </a:ln>
              <a:solidFill>
                <a:schemeClr val="accent1"/>
              </a:solidFill>
              <a:effectLst>
                <a:outerShdw blurRad="53975" dist="22860" dir="5400000" algn="tl" rotWithShape="0">
                  <a:srgbClr val="000000">
                    <a:alpha val="55000"/>
                  </a:srgbClr>
                </a:outerShdw>
              </a:effectLst>
              <a:uLnTx/>
              <a:uFillTx/>
              <a:latin typeface="+mj-lt"/>
              <a:ea typeface="+mj-ea"/>
              <a:cs typeface="+mj-cs"/>
            </a:endParaRPr>
          </a:p>
        </p:txBody>
      </p:sp>
      <p:pic>
        <p:nvPicPr>
          <p:cNvPr id="20482" name="Picture 2" descr="C:\Users\hp\Desktop\2.-cash-general-ledger.jpg"/>
          <p:cNvPicPr>
            <a:picLocks noChangeAspect="1" noChangeArrowheads="1"/>
          </p:cNvPicPr>
          <p:nvPr/>
        </p:nvPicPr>
        <p:blipFill>
          <a:blip r:embed="rId2"/>
          <a:srcRect/>
          <a:stretch>
            <a:fillRect/>
          </a:stretch>
        </p:blipFill>
        <p:spPr bwMode="auto">
          <a:xfrm>
            <a:off x="342900" y="1524000"/>
            <a:ext cx="7658100" cy="4267200"/>
          </a:xfrm>
          <a:prstGeom prst="rect">
            <a:avLst/>
          </a:prstGeom>
          <a:noFill/>
        </p:spPr>
      </p:pic>
    </p:spTree>
  </p:cSld>
  <p:clrMapOvr>
    <a:masterClrMapping/>
  </p:clrMapOvr>
  <p:transition spd="slow">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62200"/>
            <a:ext cx="7772400" cy="1143000"/>
          </a:xfrm>
        </p:spPr>
        <p:txBody>
          <a:bodyPr/>
          <a:lstStyle/>
          <a:p>
            <a:pPr algn="ctr"/>
            <a:r>
              <a:rPr lang="en-US" sz="5000" dirty="0" smtClean="0">
                <a:solidFill>
                  <a:srgbClr val="FF0000"/>
                </a:solidFill>
              </a:rPr>
              <a:t>Thank You</a:t>
            </a:r>
            <a:endParaRPr lang="en-US" sz="5000" dirty="0">
              <a:solidFill>
                <a:srgbClr val="FF0000"/>
              </a:solidFill>
            </a:endParaRPr>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7</a:t>
            </a:fld>
            <a:endParaRPr lang="en-US"/>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3825</TotalTime>
  <Words>61</Words>
  <Application>Microsoft Office PowerPoint</Application>
  <PresentationFormat>On-screen Show (4:3)</PresentationFormat>
  <Paragraphs>63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Opulent</vt:lpstr>
      <vt:lpstr>       WELCOME Class: B.Com – Part-1  Subject: Financial Accounting TOPIC: Ledger </vt:lpstr>
      <vt:lpstr>ledger</vt:lpstr>
      <vt:lpstr>Slide 3</vt:lpstr>
      <vt:lpstr>Slide 4</vt:lpstr>
      <vt:lpstr>Cash A/c</vt:lpstr>
      <vt:lpstr>Slide 6</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327</cp:revision>
  <dcterms:created xsi:type="dcterms:W3CDTF">2011-08-23T10:02:56Z</dcterms:created>
  <dcterms:modified xsi:type="dcterms:W3CDTF">2020-03-31T07:18:26Z</dcterms:modified>
</cp:coreProperties>
</file>